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33"/>
  </p:notesMasterIdLst>
  <p:sldIdLst>
    <p:sldId id="256" r:id="rId2"/>
    <p:sldId id="258" r:id="rId3"/>
    <p:sldId id="321" r:id="rId4"/>
    <p:sldId id="322" r:id="rId5"/>
    <p:sldId id="261" r:id="rId6"/>
    <p:sldId id="262" r:id="rId7"/>
    <p:sldId id="269" r:id="rId8"/>
    <p:sldId id="290" r:id="rId9"/>
    <p:sldId id="293" r:id="rId10"/>
    <p:sldId id="295" r:id="rId11"/>
    <p:sldId id="289" r:id="rId12"/>
    <p:sldId id="298" r:id="rId13"/>
    <p:sldId id="297" r:id="rId14"/>
    <p:sldId id="299" r:id="rId15"/>
    <p:sldId id="301" r:id="rId16"/>
    <p:sldId id="303" r:id="rId17"/>
    <p:sldId id="304" r:id="rId18"/>
    <p:sldId id="305" r:id="rId19"/>
    <p:sldId id="320" r:id="rId20"/>
    <p:sldId id="309" r:id="rId21"/>
    <p:sldId id="306" r:id="rId22"/>
    <p:sldId id="307" r:id="rId23"/>
    <p:sldId id="308" r:id="rId24"/>
    <p:sldId id="310" r:id="rId25"/>
    <p:sldId id="312" r:id="rId26"/>
    <p:sldId id="313" r:id="rId27"/>
    <p:sldId id="314" r:id="rId28"/>
    <p:sldId id="319" r:id="rId29"/>
    <p:sldId id="316" r:id="rId30"/>
    <p:sldId id="318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40" autoAdjust="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8BC5-C7B6-4C37-B4CB-D64EF008F38D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D834B-AFD0-48D8-BA78-F341685AAD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8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52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42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68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36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1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17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30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19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4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3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: https://www.educative.io/edpresso/what-are-p2p-and-clientserver-networks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80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03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00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3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of the slides are adapted from </a:t>
            </a:r>
            <a:r>
              <a:rPr lang="de-DE" dirty="0"/>
              <a:t>An Introduction to OMNeT++ 4.5 by </a:t>
            </a:r>
            <a:r>
              <a:rPr lang="en-US" sz="1200" dirty="0"/>
              <a:t>Christian </a:t>
            </a:r>
            <a:r>
              <a:rPr lang="en-US" sz="1200" dirty="0" err="1"/>
              <a:t>Timmerer</a:t>
            </a:r>
            <a:r>
              <a:rPr lang="en-US" sz="1200" dirty="0"/>
              <a:t> –Alpen Adria university October 2014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7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of the slides are adapted from </a:t>
            </a:r>
            <a:r>
              <a:rPr lang="de-DE" dirty="0"/>
              <a:t>An Introduction to OMNeT++ 4.5 by </a:t>
            </a:r>
            <a:r>
              <a:rPr lang="en-US" sz="1200" dirty="0"/>
              <a:t>Christian </a:t>
            </a:r>
            <a:r>
              <a:rPr lang="en-US" sz="1200" dirty="0" err="1"/>
              <a:t>Timmerer</a:t>
            </a:r>
            <a:r>
              <a:rPr lang="en-US" sz="1200" dirty="0"/>
              <a:t> –Alpen Adria university October 2014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5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4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2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5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link: https://doc.omnetpp.org/omnetpp/manual/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D834B-AFD0-48D8-BA78-F341685AAD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7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F4C9-8B5E-44BA-BE32-01B9A951AA6D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4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F461-1FF7-41CE-B045-19E263EF4AAB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5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0BBA-1897-40CB-AF1B-E3DDC65B6C07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5937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87EC-15D3-45B1-8A9F-720CCE58EF96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2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1EF3A-5680-4782-8679-BFB9A57C1508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03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83852-CE11-4AD8-BD41-6771C4978E69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9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EEC0D-4E67-483E-8422-300C71C9F7EF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38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3E7D-F3FA-479A-B880-4A9F0B486586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6E57-13CA-4CED-8278-7756B208E33F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9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E711-1061-4EB3-8818-8412C4BFE0B5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5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C2F6-EC8D-4C32-9745-079614CD0299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9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F52C5-7110-4E3C-A830-5049510D1E8F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9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AE72-B8FE-478F-ABB6-89D7EF6DA9CF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9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EAA2-055C-4E78-97B2-9D85F472E142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3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4C92-F258-4920-B282-3A6BEF296E2B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7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7CCB-F80F-4A5A-BF23-7B2F4551CD56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3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868E-9ADF-468C-9AC1-9CF479E77E47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396F8DD-9B6C-41BA-8F01-5E472A5302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omnetpp.org/omnetpp/manua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omnetpp.org/omnetpp/manua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_-M2b9w31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drive.google.com/file/d/1k29t128nkEr7avfJhvrkEQts-ZBz16tO/view?usp=sharing" TargetMode="External"/><Relationship Id="rId4" Type="http://schemas.openxmlformats.org/officeDocument/2006/relationships/hyperlink" Target="https://omnetpp.org/downloa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ebdXm_u2-sAUoe7pg4mTanPhqBMBeKQL/edit?usp=sharing&amp;ouid=100472340045946530785&amp;rtpof=true&amp;sd=true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ebdXm_u2-sAUoe7pg4mTanPhqBMBeKQL/edit?usp=sharing&amp;ouid=100472340045946530785&amp;rtpof=true&amp;sd=true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2064" y="2052937"/>
            <a:ext cx="8915399" cy="2262781"/>
          </a:xfrm>
        </p:spPr>
        <p:txBody>
          <a:bodyPr/>
          <a:lstStyle/>
          <a:p>
            <a:r>
              <a:rPr lang="en-US" dirty="0"/>
              <a:t>Introduction to Networking and </a:t>
            </a:r>
            <a:r>
              <a:rPr lang="en-US" dirty="0" err="1"/>
              <a:t>Omnet</a:t>
            </a:r>
            <a:r>
              <a:rPr lang="en-US" dirty="0"/>
              <a:t>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638" y="4426766"/>
            <a:ext cx="8915399" cy="1126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500" y="242888"/>
            <a:ext cx="1117282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Cairo University                                                                                                                             Computer Networks-1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Faculty of Engineering                                                                                                                  CMP4020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Computer Department                                                                                                                  Fall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9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Omnet</a:t>
            </a:r>
            <a:r>
              <a:rPr lang="en-US" dirty="0"/>
              <a:t>++ [https://doc.omnetpp.org/omnetpp/manual/]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456268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Discrete events simulator [not limited to network protocols simulation]</a:t>
            </a:r>
          </a:p>
          <a:p>
            <a:pPr lvl="1"/>
            <a:r>
              <a:rPr lang="en-US" dirty="0"/>
              <a:t>Hierarchically nested modules</a:t>
            </a:r>
          </a:p>
          <a:p>
            <a:pPr lvl="1"/>
            <a:r>
              <a:rPr lang="en-US" dirty="0"/>
              <a:t>Modules communicate using messages through channels</a:t>
            </a:r>
          </a:p>
          <a:p>
            <a:r>
              <a:rPr lang="en-US" dirty="0"/>
              <a:t>Basic machinery and tools to write simulations</a:t>
            </a:r>
          </a:p>
          <a:p>
            <a:pPr lvl="1"/>
            <a:r>
              <a:rPr lang="en-US" dirty="0"/>
              <a:t>Does not provide any components specifically for computer network simulations, queuing network simulations, system architecture simulations or any other area</a:t>
            </a:r>
          </a:p>
          <a:p>
            <a:r>
              <a:rPr lang="en-US" dirty="0"/>
              <a:t>Written in C++</a:t>
            </a:r>
          </a:p>
          <a:p>
            <a:pPr lvl="1"/>
            <a:r>
              <a:rPr lang="en-US" dirty="0"/>
              <a:t>Source code publicly available</a:t>
            </a:r>
          </a:p>
          <a:p>
            <a:pPr lvl="1"/>
            <a:r>
              <a:rPr lang="en-US" dirty="0"/>
              <a:t>Simulation model for Internet, IPv6, Mobility, etc. available</a:t>
            </a:r>
          </a:p>
          <a:p>
            <a:r>
              <a:rPr lang="en-US" dirty="0"/>
              <a:t>Free for academic use</a:t>
            </a:r>
          </a:p>
          <a:p>
            <a:pPr lvl="1"/>
            <a:r>
              <a:rPr lang="en-US" dirty="0"/>
              <a:t>Commercial version: OMNEST</a:t>
            </a:r>
            <a:r>
              <a:rPr lang="en-US" baseline="30000" dirty="0"/>
              <a:t>TM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5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algorithms through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C++ class library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Utility</a:t>
            </a:r>
            <a:r>
              <a:rPr lang="en-US" dirty="0"/>
              <a:t> classes (for random number generation, statistics collection, topology discovery etc.)</a:t>
            </a:r>
          </a:p>
          <a:p>
            <a:pPr marL="973138" lvl="1" indent="-515938">
              <a:buNone/>
            </a:pPr>
            <a:r>
              <a:rPr lang="en-US" dirty="0">
                <a:sym typeface="Wingdings"/>
              </a:rPr>
              <a:t> </a:t>
            </a:r>
            <a:r>
              <a:rPr lang="en-US" dirty="0"/>
              <a:t>Use it to create simulation components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simple modules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channels)</a:t>
            </a:r>
          </a:p>
          <a:p>
            <a:r>
              <a:rPr lang="en-US" b="1" u="sng" dirty="0"/>
              <a:t>And</a:t>
            </a:r>
            <a:r>
              <a:rPr lang="en-US" dirty="0"/>
              <a:t> it Describes the Topology using: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Network Description Language </a:t>
            </a:r>
            <a:r>
              <a:rPr lang="en-US" dirty="0"/>
              <a:t>(NED)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files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Eclipse-based simulation IDE </a:t>
            </a:r>
            <a:r>
              <a:rPr lang="en-US" dirty="0"/>
              <a:t>for designing, running and evaluating simulations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Component based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dirty="0"/>
              <a:t>Models assembled from reusable components 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modules</a:t>
            </a:r>
            <a:r>
              <a:rPr lang="en-US" sz="2000" dirty="0"/>
              <a:t> [building blocks]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Modules can be combined (like LEGO blocks) to form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compound modules.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6DE07-10B0-4228-9708-1EC4BBDA7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0" t="16795" r="51500" b="60227"/>
          <a:stretch/>
        </p:blipFill>
        <p:spPr>
          <a:xfrm>
            <a:off x="3810000" y="3252463"/>
            <a:ext cx="5242344" cy="29769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D45744D-6160-4B2D-AB8E-1E10DB3F0EDC}"/>
              </a:ext>
            </a:extLst>
          </p:cNvPr>
          <p:cNvSpPr/>
          <p:nvPr/>
        </p:nvSpPr>
        <p:spPr>
          <a:xfrm>
            <a:off x="3048000" y="4815840"/>
            <a:ext cx="1661160" cy="35052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7DDF2A-E9F4-4B80-B461-4A8DD05D6E91}"/>
              </a:ext>
            </a:extLst>
          </p:cNvPr>
          <p:cNvSpPr/>
          <p:nvPr/>
        </p:nvSpPr>
        <p:spPr>
          <a:xfrm>
            <a:off x="2148840" y="3508372"/>
            <a:ext cx="1661160" cy="35052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89D7D8E-A7A0-40B0-9195-936DBB8667AA}"/>
              </a:ext>
            </a:extLst>
          </p:cNvPr>
          <p:cNvSpPr/>
          <p:nvPr/>
        </p:nvSpPr>
        <p:spPr>
          <a:xfrm>
            <a:off x="8001000" y="4815840"/>
            <a:ext cx="1491716" cy="350520"/>
          </a:xfrm>
          <a:prstGeom prst="lef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9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component based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en-US" sz="2000" dirty="0"/>
              <a:t>Modules can be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connected</a:t>
            </a:r>
            <a:r>
              <a:rPr lang="en-US" sz="2000" dirty="0"/>
              <a:t> with each other through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gates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[in, out, </a:t>
            </a:r>
            <a:r>
              <a:rPr lang="en-US" sz="2000" dirty="0" err="1">
                <a:solidFill>
                  <a:schemeClr val="tx1"/>
                </a:solidFill>
              </a:rPr>
              <a:t>inout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</a:p>
          <a:p>
            <a:pPr>
              <a:buFont typeface="+mj-lt"/>
              <a:buAutoNum type="arabicPeriod" startAt="4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Channels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are used to carry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messages</a:t>
            </a:r>
            <a:r>
              <a:rPr lang="en-US" sz="2000" dirty="0">
                <a:solidFill>
                  <a:schemeClr val="tx1"/>
                </a:solidFill>
              </a:rPr>
              <a:t> between the gates [delay, errors, …</a:t>
            </a:r>
            <a:r>
              <a:rPr lang="en-US" sz="2000" dirty="0" err="1">
                <a:solidFill>
                  <a:schemeClr val="tx1"/>
                </a:solidFill>
              </a:rPr>
              <a:t>etc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08154-74AB-4026-AFA6-A14A50CC3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0" t="16795" r="51500" b="60227"/>
          <a:stretch/>
        </p:blipFill>
        <p:spPr>
          <a:xfrm>
            <a:off x="3810000" y="3252463"/>
            <a:ext cx="5242344" cy="297690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FC21BE3-6621-4205-ADBC-B926E89D069E}"/>
              </a:ext>
            </a:extLst>
          </p:cNvPr>
          <p:cNvSpPr/>
          <p:nvPr/>
        </p:nvSpPr>
        <p:spPr>
          <a:xfrm>
            <a:off x="5196840" y="3886200"/>
            <a:ext cx="335280" cy="914400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1E93C4F-B2A8-4F69-8135-8EB4588008F7}"/>
              </a:ext>
            </a:extLst>
          </p:cNvPr>
          <p:cNvSpPr/>
          <p:nvPr/>
        </p:nvSpPr>
        <p:spPr>
          <a:xfrm>
            <a:off x="7025640" y="3916680"/>
            <a:ext cx="335280" cy="914400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2A044E96-EE73-4D30-A683-789CBB1DC70E}"/>
              </a:ext>
            </a:extLst>
          </p:cNvPr>
          <p:cNvSpPr/>
          <p:nvPr/>
        </p:nvSpPr>
        <p:spPr>
          <a:xfrm>
            <a:off x="6050172" y="4976809"/>
            <a:ext cx="381000" cy="109348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2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Modules are instances of module types.</a:t>
            </a:r>
          </a:p>
          <a:p>
            <a:r>
              <a:rPr lang="en-US" sz="2400" dirty="0"/>
              <a:t>Compound Modules include one or more modules.</a:t>
            </a:r>
          </a:p>
          <a:p>
            <a:r>
              <a:rPr lang="en-US" sz="2400" dirty="0"/>
              <a:t>Hierarchically nested modules. </a:t>
            </a:r>
          </a:p>
          <a:p>
            <a:r>
              <a:rPr lang="en-US" sz="2400" dirty="0"/>
              <a:t>The depth of module nesting is unlimited.</a:t>
            </a:r>
          </a:p>
          <a:p>
            <a:r>
              <a:rPr lang="en-US" sz="2400" dirty="0"/>
              <a:t> Simple modules at the lowest level of the module hierarchy.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399D-2248-4BBC-A528-B175F39C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16" y="4587240"/>
            <a:ext cx="3905996" cy="2075230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1B7EBD-E641-4208-A055-2A7955A41026}"/>
              </a:ext>
            </a:extLst>
          </p:cNvPr>
          <p:cNvSpPr/>
          <p:nvPr/>
        </p:nvSpPr>
        <p:spPr>
          <a:xfrm>
            <a:off x="10524648" y="4351021"/>
            <a:ext cx="1249680" cy="1203960"/>
          </a:xfrm>
          <a:prstGeom prst="wedgeEllipse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did you call me ?</a:t>
            </a:r>
          </a:p>
        </p:txBody>
      </p:sp>
    </p:spTree>
    <p:extLst>
      <p:ext uri="{BB962C8B-B14F-4D97-AF65-F5344CB8AC3E}">
        <p14:creationId xmlns:p14="http://schemas.microsoft.com/office/powerpoint/2010/main" val="283871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user implements modules in C++ and the NED description.</a:t>
            </a:r>
          </a:p>
          <a:p>
            <a:r>
              <a:rPr lang="en-US" sz="2400" dirty="0"/>
              <a:t>Usually by inheriting from the </a:t>
            </a:r>
            <a:r>
              <a:rPr lang="en-US" sz="2400" dirty="0" err="1"/>
              <a:t>cSimpleModule</a:t>
            </a:r>
            <a:r>
              <a:rPr lang="en-US" sz="2400" dirty="0"/>
              <a:t>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12EC41-B794-4FBB-8C0A-C0B3DDBC181C}"/>
              </a:ext>
            </a:extLst>
          </p:cNvPr>
          <p:cNvGrpSpPr/>
          <p:nvPr/>
        </p:nvGrpSpPr>
        <p:grpSpPr>
          <a:xfrm>
            <a:off x="3921681" y="3429000"/>
            <a:ext cx="5547121" cy="3082069"/>
            <a:chOff x="6817281" y="3605761"/>
            <a:chExt cx="5547121" cy="30820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92F1E6-F57F-4728-BC23-8BA3661D7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7" t="29323" r="25876" b="27767"/>
            <a:stretch/>
          </p:blipFill>
          <p:spPr>
            <a:xfrm>
              <a:off x="6817281" y="3783765"/>
              <a:ext cx="5547121" cy="2657482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604159-6452-4C7C-8413-3B0B1DC8A076}"/>
                </a:ext>
              </a:extLst>
            </p:cNvPr>
            <p:cNvSpPr/>
            <p:nvPr/>
          </p:nvSpPr>
          <p:spPr>
            <a:xfrm rot="1650997">
              <a:off x="7009307" y="3605761"/>
              <a:ext cx="1981653" cy="30820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8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user implements modules in C++ and the NED description.</a:t>
            </a:r>
          </a:p>
          <a:p>
            <a:r>
              <a:rPr lang="en-US" sz="2400" dirty="0"/>
              <a:t>Usually by inheriting from the </a:t>
            </a:r>
            <a:r>
              <a:rPr lang="en-US" sz="2400" dirty="0" err="1"/>
              <a:t>cSimpleModule</a:t>
            </a:r>
            <a:r>
              <a:rPr lang="en-US" sz="2400" dirty="0"/>
              <a:t> class</a:t>
            </a:r>
          </a:p>
          <a:p>
            <a:r>
              <a:rPr lang="en-US" sz="2400" dirty="0"/>
              <a:t>Basically override the functions:</a:t>
            </a:r>
          </a:p>
          <a:p>
            <a:pPr lvl="1"/>
            <a:r>
              <a:rPr lang="en-US" b="1" dirty="0"/>
              <a:t>initialize()</a:t>
            </a:r>
          </a:p>
          <a:p>
            <a:pPr lvl="1"/>
            <a:r>
              <a:rPr lang="en-US" b="1" dirty="0" err="1"/>
              <a:t>handleMessage</a:t>
            </a:r>
            <a:r>
              <a:rPr lang="en-US" b="1" dirty="0"/>
              <a:t>(</a:t>
            </a:r>
            <a:r>
              <a:rPr lang="en-US" b="1" dirty="0" err="1"/>
              <a:t>cMessage</a:t>
            </a:r>
            <a:r>
              <a:rPr lang="en-US" b="1" dirty="0"/>
              <a:t> *msg)</a:t>
            </a:r>
            <a:endParaRPr lang="en-US" sz="2200" dirty="0"/>
          </a:p>
          <a:p>
            <a:r>
              <a:rPr lang="en-US" sz="2400" dirty="0"/>
              <a:t>Define the modules gates, parameters, and submodules in the .NED file.</a:t>
            </a:r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manual</a:t>
            </a:r>
            <a:r>
              <a:rPr lang="en-US" sz="2400" dirty="0"/>
              <a:t> chapter 4.2 for your reference.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7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6D4A0B-0660-4B97-9264-0A701A038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709" t="9854" r="51933" b="66098"/>
          <a:stretch/>
        </p:blipFill>
        <p:spPr>
          <a:xfrm>
            <a:off x="2179320" y="4481290"/>
            <a:ext cx="3276600" cy="18964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67825-242B-4D8B-AE51-9151FECD2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0" t="9080" r="50000" b="60005"/>
          <a:stretch/>
        </p:blipFill>
        <p:spPr>
          <a:xfrm>
            <a:off x="2179320" y="2133600"/>
            <a:ext cx="3048000" cy="2119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4C27E-BA38-429F-B678-73C3813F6B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t="9080" r="42125" b="34544"/>
          <a:stretch/>
        </p:blipFill>
        <p:spPr>
          <a:xfrm>
            <a:off x="6153150" y="2090192"/>
            <a:ext cx="4362450" cy="4287577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AF67DBD-FD23-43BF-BBE6-ADF2F03A083B}"/>
              </a:ext>
            </a:extLst>
          </p:cNvPr>
          <p:cNvSpPr/>
          <p:nvPr/>
        </p:nvSpPr>
        <p:spPr>
          <a:xfrm>
            <a:off x="8425815" y="2514600"/>
            <a:ext cx="1828800" cy="914400"/>
          </a:xfrm>
          <a:prstGeom prst="wedgeEllipse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System Module</a:t>
            </a:r>
          </a:p>
        </p:txBody>
      </p:sp>
    </p:spTree>
    <p:extLst>
      <p:ext uri="{BB962C8B-B14F-4D97-AF65-F5344CB8AC3E}">
        <p14:creationId xmlns:p14="http://schemas.microsoft.com/office/powerpoint/2010/main" val="39027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083AC-8B95-4C34-BD8A-C856FD7FF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0" t="9081" r="42625" b="32658"/>
          <a:stretch/>
        </p:blipFill>
        <p:spPr>
          <a:xfrm>
            <a:off x="2065020" y="1889174"/>
            <a:ext cx="4274820" cy="4358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3DC5A-B4E5-4DD0-B96A-F3889D39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0" t="9079" r="45375" b="30213"/>
          <a:stretch/>
        </p:blipFill>
        <p:spPr>
          <a:xfrm>
            <a:off x="6629400" y="1874521"/>
            <a:ext cx="3916680" cy="45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6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initialize()</a:t>
            </a:r>
          </a:p>
          <a:p>
            <a:r>
              <a:rPr lang="en-US" sz="2000" dirty="0"/>
              <a:t>This method is invoked after </a:t>
            </a:r>
            <a:r>
              <a:rPr lang="en-US" sz="2000" dirty="0" err="1"/>
              <a:t>OMNeT</a:t>
            </a:r>
            <a:r>
              <a:rPr lang="en-US" sz="2000" dirty="0"/>
              <a:t>++ has set up the network</a:t>
            </a:r>
          </a:p>
          <a:p>
            <a:pPr marL="0" indent="0">
              <a:buNone/>
            </a:pPr>
            <a:r>
              <a:rPr lang="en-US" sz="2000" b="1" dirty="0" err="1"/>
              <a:t>handleMessage</a:t>
            </a:r>
            <a:r>
              <a:rPr lang="en-US" sz="2000" b="1" dirty="0"/>
              <a:t>(</a:t>
            </a:r>
            <a:r>
              <a:rPr lang="en-US" sz="2000" b="1" dirty="0" err="1"/>
              <a:t>cMessage</a:t>
            </a:r>
            <a:r>
              <a:rPr lang="en-US" sz="2000" b="1" dirty="0"/>
              <a:t> *msg)</a:t>
            </a:r>
          </a:p>
          <a:p>
            <a:r>
              <a:rPr lang="en-US" sz="2000" dirty="0"/>
              <a:t>It is invoked with the message as parameter whenever the module receives a message. </a:t>
            </a:r>
            <a:r>
              <a:rPr lang="en-US" sz="2000" dirty="0" err="1"/>
              <a:t>handleMessage</a:t>
            </a:r>
            <a:r>
              <a:rPr lang="en-US" sz="2000" dirty="0"/>
              <a:t>() is expected to process the message, and then return.</a:t>
            </a:r>
          </a:p>
          <a:p>
            <a:pPr marL="0" indent="0">
              <a:buNone/>
            </a:pPr>
            <a:r>
              <a:rPr lang="en-US" sz="2000" b="1" dirty="0"/>
              <a:t>finish()</a:t>
            </a:r>
          </a:p>
          <a:p>
            <a:r>
              <a:rPr lang="en-US" sz="2000" dirty="0"/>
              <a:t> is called when the simulation has terminated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2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2458720" y="1905000"/>
            <a:ext cx="8605520" cy="315467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E-mail: Salma.cufece@gmail.com </a:t>
            </a:r>
          </a:p>
          <a:p>
            <a:r>
              <a:rPr lang="en-US" sz="2800" dirty="0"/>
              <a:t>Please don’t use Facebook or WhatsApp.</a:t>
            </a:r>
          </a:p>
          <a:p>
            <a:r>
              <a:rPr lang="en-US" sz="2800" dirty="0"/>
              <a:t>Office hours: Sundays from 2:30 to 4 pm.</a:t>
            </a:r>
          </a:p>
          <a:p>
            <a:r>
              <a:rPr lang="en-US" sz="2800" dirty="0"/>
              <a:t>Classroom :</a:t>
            </a:r>
          </a:p>
          <a:p>
            <a:pPr lvl="1"/>
            <a:r>
              <a:rPr lang="en-US" sz="3400" dirty="0"/>
              <a:t>Name: </a:t>
            </a:r>
            <a:r>
              <a:rPr lang="en-US" sz="2800" dirty="0"/>
              <a:t>CMP4020_Fall_2024_networks_Semester</a:t>
            </a:r>
          </a:p>
          <a:p>
            <a:pPr lvl="1"/>
            <a:r>
              <a:rPr lang="en-US" sz="3400" dirty="0"/>
              <a:t>code: </a:t>
            </a:r>
            <a:r>
              <a:rPr lang="en-US" sz="4000" b="0" i="0" dirty="0">
                <a:solidFill>
                  <a:srgbClr val="1A73E8"/>
                </a:solidFill>
                <a:effectLst/>
                <a:latin typeface="Google Sans"/>
              </a:rPr>
              <a:t>et4r4n6</a:t>
            </a:r>
            <a:endParaRPr lang="en-US" sz="34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3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.NED file name should be the same as the driven simple module C++ class.</a:t>
            </a:r>
          </a:p>
          <a:p>
            <a:r>
              <a:rPr lang="en-US" sz="2400" dirty="0"/>
              <a:t>Otherwise you should use the @class property.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620B8-F1C7-4253-B417-300134B82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0" t="44219" r="50000" b="22431"/>
          <a:stretch/>
        </p:blipFill>
        <p:spPr>
          <a:xfrm>
            <a:off x="4226052" y="3719290"/>
            <a:ext cx="459333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8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Compound Modules in .NED contains:</a:t>
            </a:r>
          </a:p>
          <a:p>
            <a:pPr lvl="1"/>
            <a:r>
              <a:rPr lang="en-US" sz="2200" dirty="0"/>
              <a:t>Types (optional)</a:t>
            </a:r>
          </a:p>
          <a:p>
            <a:pPr lvl="1"/>
            <a:r>
              <a:rPr lang="en-US" sz="2200" dirty="0"/>
              <a:t>Parameters (optional)</a:t>
            </a:r>
          </a:p>
          <a:p>
            <a:pPr lvl="1"/>
            <a:r>
              <a:rPr lang="en-US" sz="2200" dirty="0"/>
              <a:t>Gates (optional)</a:t>
            </a:r>
          </a:p>
          <a:p>
            <a:pPr lvl="1"/>
            <a:r>
              <a:rPr lang="en-US" sz="2200" dirty="0"/>
              <a:t>Submodules</a:t>
            </a:r>
          </a:p>
          <a:p>
            <a:pPr lvl="1"/>
            <a:r>
              <a:rPr lang="en-US" sz="2200" dirty="0"/>
              <a:t>connections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12E37-7E4C-4156-BDA9-658E4B78D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0" t="29323" r="48375" b="33992"/>
          <a:stretch/>
        </p:blipFill>
        <p:spPr>
          <a:xfrm>
            <a:off x="5882640" y="3246120"/>
            <a:ext cx="455676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9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Hierarchical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Simple Modules in .NED contains:</a:t>
            </a:r>
          </a:p>
          <a:p>
            <a:pPr lvl="1"/>
            <a:r>
              <a:rPr lang="en-US" sz="2200" dirty="0"/>
              <a:t>Parameters (optional)</a:t>
            </a:r>
          </a:p>
          <a:p>
            <a:pPr lvl="1"/>
            <a:r>
              <a:rPr lang="en-US" sz="2200" dirty="0"/>
              <a:t>Gates [ could be vectors of gates static or dynamic]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E9453-5BE4-4848-A41A-AE245CA79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45331" r="51875" b="25766"/>
          <a:stretch/>
        </p:blipFill>
        <p:spPr>
          <a:xfrm>
            <a:off x="4282440" y="4022411"/>
            <a:ext cx="4038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0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Gates types in .NED :</a:t>
            </a:r>
          </a:p>
          <a:p>
            <a:pPr lvl="1"/>
            <a:r>
              <a:rPr lang="en-US" sz="2200" dirty="0"/>
              <a:t>in</a:t>
            </a:r>
          </a:p>
          <a:p>
            <a:pPr lvl="1"/>
            <a:r>
              <a:rPr lang="en-US" sz="2200" dirty="0"/>
              <a:t>out</a:t>
            </a:r>
          </a:p>
          <a:p>
            <a:pPr lvl="1"/>
            <a:r>
              <a:rPr lang="en-US" sz="2200" dirty="0" err="1"/>
              <a:t>inout</a:t>
            </a:r>
            <a:r>
              <a:rPr lang="en-US" sz="2200" dirty="0"/>
              <a:t> (not recommended)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9EA92-6199-43B8-BC31-A853CB31F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0" t="22653" r="32500" b="52890"/>
          <a:stretch/>
        </p:blipFill>
        <p:spPr>
          <a:xfrm>
            <a:off x="2194560" y="4463422"/>
            <a:ext cx="652272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Connections cannot span across hierarchy levels.</a:t>
            </a:r>
          </a:p>
          <a:p>
            <a:r>
              <a:rPr lang="en-US" sz="2400" dirty="0"/>
              <a:t>Input and output gates are connected with a normal arrow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i="1" dirty="0"/>
              <a:t>node0.gout--&gt;node1.gin</a:t>
            </a:r>
          </a:p>
          <a:p>
            <a:r>
              <a:rPr lang="en-US" sz="2400" dirty="0" err="1"/>
              <a:t>Inout</a:t>
            </a:r>
            <a:r>
              <a:rPr lang="en-US" sz="2400" dirty="0"/>
              <a:t> gates are connected with a double-headed arrow </a:t>
            </a:r>
          </a:p>
          <a:p>
            <a:pPr marL="457200" lvl="1" indent="0">
              <a:buNone/>
            </a:pPr>
            <a:r>
              <a:rPr lang="en-US" sz="2200" dirty="0"/>
              <a:t>	</a:t>
            </a:r>
            <a:r>
              <a:rPr lang="en-US" sz="2400" i="1" dirty="0"/>
              <a:t>Node0.ginout&lt;--&gt;Node1.ginout</a:t>
            </a:r>
          </a:p>
          <a:p>
            <a:r>
              <a:rPr lang="en-US" sz="2400" dirty="0"/>
              <a:t>When the ++ operator is used , it will increment the number of gates in the vector.</a:t>
            </a:r>
          </a:p>
          <a:p>
            <a:pPr marL="457200" lvl="1" indent="0">
              <a:buNone/>
            </a:pPr>
            <a:r>
              <a:rPr lang="en-US" sz="2400" dirty="0"/>
              <a:t>	</a:t>
            </a:r>
            <a:r>
              <a:rPr lang="en-US" sz="2400" i="1" dirty="0" err="1"/>
              <a:t>a.gout</a:t>
            </a:r>
            <a:r>
              <a:rPr lang="en-US" sz="2400" i="1" dirty="0"/>
              <a:t>++ --&gt; </a:t>
            </a:r>
            <a:r>
              <a:rPr lang="en-US" sz="2400" i="1" dirty="0" err="1"/>
              <a:t>b.gin</a:t>
            </a:r>
            <a:r>
              <a:rPr lang="en-US" sz="2400" i="1" dirty="0"/>
              <a:t>++;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3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Messages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Messages objects represent </a:t>
            </a: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</a:rPr>
              <a:t>events</a:t>
            </a:r>
            <a:r>
              <a:rPr lang="en-US" sz="2400" dirty="0"/>
              <a:t>, packets, commands, jobs, customers …. etc.</a:t>
            </a:r>
            <a:endParaRPr lang="en-US" sz="2400" i="1" dirty="0"/>
          </a:p>
          <a:p>
            <a:r>
              <a:rPr lang="en-US" sz="2400" dirty="0"/>
              <a:t>Modules interact with each others though messages.</a:t>
            </a:r>
          </a:p>
          <a:p>
            <a:r>
              <a:rPr lang="en-US" sz="2400" dirty="0"/>
              <a:t>Events are generated, scheduled ,queued , invoked as message objects.</a:t>
            </a:r>
          </a:p>
          <a:p>
            <a:r>
              <a:rPr lang="en-US" sz="2400" dirty="0"/>
              <a:t>Messages are represented with the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cMessage</a:t>
            </a:r>
            <a:r>
              <a:rPr lang="en-US" sz="2400" dirty="0"/>
              <a:t> class and its subclass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cPacket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7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Messages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Define new Message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i="1" dirty="0"/>
          </a:p>
          <a:p>
            <a:endParaRPr lang="en-US" sz="2400" dirty="0"/>
          </a:p>
          <a:p>
            <a:r>
              <a:rPr lang="en-US" sz="2400" dirty="0"/>
              <a:t>Duplicate Message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i="1" dirty="0" err="1"/>
              <a:t>cMessage</a:t>
            </a:r>
            <a:r>
              <a:rPr lang="en-US" sz="2400" i="1" dirty="0"/>
              <a:t> *copy </a:t>
            </a:r>
            <a:r>
              <a:rPr lang="en-US" sz="2400" i="1"/>
              <a:t>= msg1-</a:t>
            </a:r>
            <a:r>
              <a:rPr lang="en-US" sz="2400" i="1" dirty="0"/>
              <a:t>&gt;dup();</a:t>
            </a:r>
          </a:p>
          <a:p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2844D-B8C3-49E5-92A5-A95F6F501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6" t="64329" r="51904" b="28105"/>
          <a:stretch/>
        </p:blipFill>
        <p:spPr>
          <a:xfrm>
            <a:off x="3019645" y="3009900"/>
            <a:ext cx="63986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5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Messages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Cancel and delete Message [ should always do that?]</a:t>
            </a:r>
          </a:p>
          <a:p>
            <a:pPr marL="457200" lvl="1" indent="0">
              <a:buNone/>
            </a:pPr>
            <a:r>
              <a:rPr lang="en-US" sz="2200" i="1" dirty="0" err="1"/>
              <a:t>cancelAndDelete</a:t>
            </a:r>
            <a:r>
              <a:rPr lang="en-US" sz="2200" i="1" dirty="0"/>
              <a:t>(msg)</a:t>
            </a:r>
          </a:p>
          <a:p>
            <a:pPr marL="457200" lvl="1" indent="0">
              <a:buNone/>
            </a:pPr>
            <a:r>
              <a:rPr lang="en-US" sz="2200" dirty="0"/>
              <a:t>Don’t use messages after deleting them.</a:t>
            </a:r>
          </a:p>
          <a:p>
            <a:pPr marL="457200" lvl="1" indent="0">
              <a:buNone/>
            </a:pPr>
            <a:r>
              <a:rPr lang="en-US" sz="2200" dirty="0"/>
              <a:t>After this, the message pointer can be re allocated to another message. </a:t>
            </a:r>
          </a:p>
          <a:p>
            <a:r>
              <a:rPr lang="en-US" sz="2600" dirty="0"/>
              <a:t>Get message Name “content for now”</a:t>
            </a:r>
          </a:p>
          <a:p>
            <a:pPr marL="457200" lvl="1" indent="0">
              <a:buNone/>
            </a:pPr>
            <a:r>
              <a:rPr lang="en-US" sz="2400" i="1" dirty="0"/>
              <a:t>msg-&gt;</a:t>
            </a:r>
            <a:r>
              <a:rPr lang="en-US" sz="2400" i="1" dirty="0" err="1"/>
              <a:t>getName</a:t>
            </a:r>
            <a:r>
              <a:rPr lang="en-US" sz="2400" i="1" dirty="0"/>
              <a:t>()</a:t>
            </a:r>
          </a:p>
          <a:p>
            <a:r>
              <a:rPr lang="en-US" sz="2400" dirty="0"/>
              <a:t>We will  visit this topic again later.</a:t>
            </a:r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manual</a:t>
            </a:r>
            <a:r>
              <a:rPr lang="en-US" sz="2400" dirty="0"/>
              <a:t> chapter 5 for your reference.</a:t>
            </a:r>
          </a:p>
          <a:p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2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Extra Notes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Use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EV</a:t>
            </a:r>
            <a:r>
              <a:rPr lang="en-US" sz="2400" dirty="0"/>
              <a:t>&lt;&lt;“hello”&lt;&lt;</a:t>
            </a:r>
            <a:r>
              <a:rPr lang="en-US" sz="2400" dirty="0" err="1"/>
              <a:t>endl</a:t>
            </a:r>
            <a:r>
              <a:rPr lang="en-US" sz="2400" dirty="0"/>
              <a:t>; in the </a:t>
            </a:r>
            <a:r>
              <a:rPr lang="en-US" sz="2400" dirty="0" err="1"/>
              <a:t>c++</a:t>
            </a:r>
            <a:r>
              <a:rPr lang="en-US" sz="2400" dirty="0"/>
              <a:t> instead of </a:t>
            </a:r>
            <a:r>
              <a:rPr lang="en-US" sz="2400" dirty="0" err="1"/>
              <a:t>cout</a:t>
            </a:r>
            <a:r>
              <a:rPr lang="en-US" sz="2400" dirty="0"/>
              <a:t> for debugging.</a:t>
            </a:r>
          </a:p>
          <a:p>
            <a:r>
              <a:rPr lang="en-US" sz="2400" dirty="0"/>
              <a:t>Use </a:t>
            </a:r>
            <a:r>
              <a:rPr lang="en-US" sz="2400" dirty="0" err="1"/>
              <a:t>getName</a:t>
            </a:r>
            <a:r>
              <a:rPr lang="en-US" sz="2400" dirty="0"/>
              <a:t>() inside any module to get the instance name of it.</a:t>
            </a:r>
          </a:p>
          <a:p>
            <a:r>
              <a:rPr lang="en-US" sz="2400" dirty="0"/>
              <a:t>In the .</a:t>
            </a:r>
            <a:r>
              <a:rPr lang="en-US" sz="2400" dirty="0" err="1"/>
              <a:t>ini</a:t>
            </a:r>
            <a:r>
              <a:rPr lang="en-US" sz="2400" dirty="0"/>
              <a:t> file , don’t forget to include the system module name.</a:t>
            </a:r>
          </a:p>
          <a:p>
            <a:r>
              <a:rPr lang="en-US" sz="2400" dirty="0"/>
              <a:t>You can also assign global parameters in the .</a:t>
            </a:r>
            <a:r>
              <a:rPr lang="en-US" sz="2400" dirty="0" err="1"/>
              <a:t>ini</a:t>
            </a:r>
            <a:r>
              <a:rPr lang="en-US" sz="2400" dirty="0"/>
              <a:t> file.</a:t>
            </a:r>
          </a:p>
          <a:p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Installation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Install it inside the “C” drive to avoid any make errors.</a:t>
            </a:r>
          </a:p>
          <a:p>
            <a:r>
              <a:rPr lang="en-US" sz="2400" dirty="0"/>
              <a:t>Follow </a:t>
            </a:r>
            <a:r>
              <a:rPr lang="en-US" sz="2400" dirty="0">
                <a:hlinkClick r:id="rId3"/>
              </a:rPr>
              <a:t>this</a:t>
            </a:r>
            <a:r>
              <a:rPr lang="en-US" sz="2400" dirty="0"/>
              <a:t> short video to install the version(5.6.2) of </a:t>
            </a:r>
            <a:r>
              <a:rPr lang="en-US" sz="2400" dirty="0" err="1"/>
              <a:t>Omnet</a:t>
            </a:r>
            <a:r>
              <a:rPr lang="en-US" sz="2400" dirty="0"/>
              <a:t>++ from </a:t>
            </a:r>
            <a:r>
              <a:rPr lang="en-US" sz="2400" dirty="0">
                <a:hlinkClick r:id="rId4"/>
              </a:rPr>
              <a:t>here</a:t>
            </a:r>
            <a:r>
              <a:rPr lang="en-US" sz="2400" dirty="0"/>
              <a:t> .</a:t>
            </a:r>
          </a:p>
          <a:p>
            <a:r>
              <a:rPr lang="en-US" sz="2400" dirty="0"/>
              <a:t>When this screen shows, click ok and make sure that you have an internet connection on.</a:t>
            </a:r>
          </a:p>
          <a:p>
            <a:r>
              <a:rPr lang="en-US" sz="2400" dirty="0">
                <a:hlinkClick r:id="rId5"/>
              </a:rPr>
              <a:t>Link</a:t>
            </a:r>
            <a:r>
              <a:rPr lang="en-US" sz="2400" dirty="0"/>
              <a:t> to today’s section record.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ABC3-6F06-4312-ADE9-E16C841DC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91" t="16825" r="26674" b="37316"/>
          <a:stretch/>
        </p:blipFill>
        <p:spPr>
          <a:xfrm>
            <a:off x="6827521" y="4022411"/>
            <a:ext cx="4978400" cy="28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Year Grades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2592924" y="1905000"/>
            <a:ext cx="7562851" cy="225163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(5) labs (5 marks) not all labs will be graded</a:t>
            </a:r>
          </a:p>
          <a:p>
            <a:r>
              <a:rPr lang="en-US" sz="2800" dirty="0"/>
              <a:t>Project (12 marks)</a:t>
            </a:r>
          </a:p>
          <a:p>
            <a:r>
              <a:rPr lang="en-US" sz="2800" dirty="0"/>
              <a:t>(2) quizzes (8 marks)</a:t>
            </a:r>
          </a:p>
          <a:p>
            <a:r>
              <a:rPr lang="en-US" sz="2800" dirty="0"/>
              <a:t>Midterm (15 marks)</a:t>
            </a:r>
          </a:p>
          <a:p>
            <a:r>
              <a:rPr lang="en-US" sz="2800" dirty="0"/>
              <a:t>Calendar </a:t>
            </a:r>
            <a:r>
              <a:rPr lang="en-US" sz="2800" dirty="0">
                <a:hlinkClick r:id="rId2"/>
              </a:rPr>
              <a:t>link</a:t>
            </a:r>
            <a:r>
              <a:rPr lang="en-US" sz="2800" dirty="0"/>
              <a:t>. (subject to changes) </a:t>
            </a:r>
          </a:p>
          <a:p>
            <a:endParaRPr lang="en-US" sz="2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6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EEC-6331-4063-ABC0-F3C5C3E3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Omnet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Lab1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3989-BF54-49BD-81AA-1D177AA2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20" y="2133600"/>
            <a:ext cx="8915400" cy="3777622"/>
          </a:xfrm>
        </p:spPr>
        <p:txBody>
          <a:bodyPr>
            <a:normAutofit fontScale="70000" lnSpcReduction="20000"/>
          </a:bodyPr>
          <a:lstStyle/>
          <a:p>
            <a:r>
              <a:rPr lang="en-US" sz="2400" i="1" dirty="0"/>
              <a:t>Using the same simple module for tic and toc, do the following :</a:t>
            </a:r>
          </a:p>
          <a:p>
            <a:r>
              <a:rPr lang="en-US" sz="2400" i="1" dirty="0"/>
              <a:t>Modify the Tic-Toc behavior so that :</a:t>
            </a:r>
          </a:p>
          <a:p>
            <a:r>
              <a:rPr lang="en-US" sz="2400" i="1" dirty="0"/>
              <a:t>Tic starts the conversation with the word “Hello from tic”</a:t>
            </a:r>
          </a:p>
          <a:p>
            <a:r>
              <a:rPr lang="en-US" sz="2400" i="1" dirty="0"/>
              <a:t>Toc responds with “Hello from toc”</a:t>
            </a:r>
          </a:p>
          <a:p>
            <a:r>
              <a:rPr lang="en-US" sz="2400" i="1" dirty="0"/>
              <a:t>Tic responds with “Tic_1”</a:t>
            </a:r>
          </a:p>
          <a:p>
            <a:r>
              <a:rPr lang="en-US" sz="2400" i="1" dirty="0"/>
              <a:t>Toc responds with “Toc_2” </a:t>
            </a:r>
          </a:p>
          <a:p>
            <a:r>
              <a:rPr lang="en-US" sz="2400" i="1" dirty="0"/>
              <a:t>………………. and so on </a:t>
            </a:r>
          </a:p>
          <a:p>
            <a:r>
              <a:rPr lang="en-US" sz="2400" i="1" dirty="0"/>
              <a:t>The last message to be sent should be “Toc_8”.</a:t>
            </a:r>
          </a:p>
          <a:p>
            <a:r>
              <a:rPr lang="en-US" sz="2400" i="1" dirty="0"/>
              <a:t>After that, Tic will respond with message “Goodbye from tic” , </a:t>
            </a:r>
          </a:p>
          <a:p>
            <a:r>
              <a:rPr lang="en-US" sz="2400" i="1" dirty="0"/>
              <a:t>And Toc will respond with message “Goodbye from toc”.</a:t>
            </a:r>
          </a:p>
          <a:p>
            <a:r>
              <a:rPr lang="en-US" sz="2400" i="1" dirty="0"/>
              <a:t>Then the simulation terminates.</a:t>
            </a:r>
          </a:p>
          <a:p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672F6-965F-4F53-B8F2-3B11A6F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1DD334-6573-453A-9354-BA9A11BEB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03" y="2894012"/>
            <a:ext cx="4762500" cy="31718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4978" y="2291361"/>
            <a:ext cx="4924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 !! </a:t>
            </a:r>
          </a:p>
        </p:txBody>
      </p:sp>
    </p:spTree>
    <p:extLst>
      <p:ext uri="{BB962C8B-B14F-4D97-AF65-F5344CB8AC3E}">
        <p14:creationId xmlns:p14="http://schemas.microsoft.com/office/powerpoint/2010/main" val="298868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Year Grades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2592924" y="1905000"/>
            <a:ext cx="7562851" cy="225163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(5) labs (5 marks) not all labs will be graded</a:t>
            </a:r>
          </a:p>
          <a:p>
            <a:r>
              <a:rPr lang="en-US" sz="2800" dirty="0"/>
              <a:t>Project (12 marks)</a:t>
            </a:r>
          </a:p>
          <a:p>
            <a:r>
              <a:rPr lang="en-US" sz="2800" dirty="0"/>
              <a:t>(2) quizzes (8 marks)</a:t>
            </a:r>
          </a:p>
          <a:p>
            <a:r>
              <a:rPr lang="en-US" sz="2800" dirty="0"/>
              <a:t>Midterm (15 marks)</a:t>
            </a:r>
          </a:p>
          <a:p>
            <a:r>
              <a:rPr lang="en-US" sz="2800" dirty="0"/>
              <a:t>Calendar </a:t>
            </a:r>
            <a:r>
              <a:rPr lang="en-US" sz="2800" dirty="0">
                <a:hlinkClick r:id="rId2"/>
              </a:rPr>
              <a:t>link</a:t>
            </a:r>
            <a:r>
              <a:rPr lang="en-US" sz="2800" dirty="0"/>
              <a:t>. (subject to changes) </a:t>
            </a:r>
          </a:p>
          <a:p>
            <a:endParaRPr lang="en-US" sz="2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8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7772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Network Applications </a:t>
            </a:r>
          </a:p>
          <a:p>
            <a:r>
              <a:rPr lang="en-US" sz="2400" dirty="0"/>
              <a:t>Client Server and Peer to Peer Networks</a:t>
            </a:r>
          </a:p>
          <a:p>
            <a:r>
              <a:rPr lang="en-US" sz="2400" dirty="0"/>
              <a:t>Labs intended outcome </a:t>
            </a:r>
          </a:p>
          <a:p>
            <a:r>
              <a:rPr lang="en-US" sz="2400" dirty="0"/>
              <a:t>Introduction </a:t>
            </a:r>
            <a:r>
              <a:rPr lang="en-US" sz="2400" dirty="0" err="1"/>
              <a:t>Omnet</a:t>
            </a:r>
            <a:r>
              <a:rPr lang="en-US" sz="2400" dirty="0"/>
              <a:t>++</a:t>
            </a:r>
          </a:p>
          <a:p>
            <a:r>
              <a:rPr lang="en-US" sz="2400" dirty="0"/>
              <a:t>How  to install</a:t>
            </a:r>
          </a:p>
          <a:p>
            <a:r>
              <a:rPr lang="en-US" sz="2400" dirty="0"/>
              <a:t>Tic Toc Demo</a:t>
            </a:r>
          </a:p>
          <a:p>
            <a:r>
              <a:rPr lang="en-US" sz="2400" dirty="0"/>
              <a:t>Lab 1 Requirement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3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7450" y="1543050"/>
            <a:ext cx="9047161" cy="50863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When you access the Internet, do you use the following applications?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Since these applications require the access to the Internet, we refer to these applications as network applications.</a:t>
            </a:r>
          </a:p>
          <a:p>
            <a:pPr marL="0" indent="0">
              <a:buNone/>
            </a:pPr>
            <a:r>
              <a:rPr lang="en-US" sz="2000" dirty="0"/>
              <a:t>They all access some form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 remote information or resources</a:t>
            </a:r>
          </a:p>
          <a:p>
            <a:pPr marL="0" indent="0">
              <a:buNone/>
            </a:pPr>
            <a:r>
              <a:rPr lang="en-US" sz="2000" dirty="0"/>
              <a:t>These network applications can be technically called as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client software</a:t>
            </a:r>
            <a:r>
              <a:rPr lang="en-US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803" t="57940" r="41324" b="38780"/>
          <a:stretch/>
        </p:blipFill>
        <p:spPr>
          <a:xfrm>
            <a:off x="1838224" y="2376384"/>
            <a:ext cx="791497" cy="77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372" t="56754" r="63300" b="34576"/>
          <a:stretch/>
        </p:blipFill>
        <p:spPr>
          <a:xfrm>
            <a:off x="9379973" y="2299333"/>
            <a:ext cx="693175" cy="634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2357" t="37500" r="58603" b="28629"/>
          <a:stretch/>
        </p:blipFill>
        <p:spPr>
          <a:xfrm>
            <a:off x="4482666" y="2337053"/>
            <a:ext cx="767161" cy="76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9244" t="34174" r="55252" b="22480"/>
          <a:stretch/>
        </p:blipFill>
        <p:spPr>
          <a:xfrm>
            <a:off x="2958891" y="3513611"/>
            <a:ext cx="893595" cy="853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2871" t="36996" r="58086" b="27117"/>
          <a:stretch/>
        </p:blipFill>
        <p:spPr>
          <a:xfrm>
            <a:off x="10073148" y="3330773"/>
            <a:ext cx="984746" cy="1043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4710" t="42036" r="50265" b="31754"/>
          <a:stretch/>
        </p:blipFill>
        <p:spPr>
          <a:xfrm>
            <a:off x="6046239" y="3456309"/>
            <a:ext cx="2994521" cy="1259831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0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Server-Client  vs Peer-Peer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Server-Client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Clients communicate with server.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Peer-Peer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Clients communicate with each others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directly</a:t>
            </a:r>
            <a:r>
              <a:rPr lang="en-US" sz="2000" dirty="0"/>
              <a:t>.</a:t>
            </a:r>
          </a:p>
          <a:p>
            <a:r>
              <a:rPr lang="en-US" sz="2000" dirty="0"/>
              <a:t>Each node is a client and a server.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8F8D8-55CD-4080-AADF-ED9E1C3E9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"/>
          <a:stretch/>
        </p:blipFill>
        <p:spPr>
          <a:xfrm>
            <a:off x="2589212" y="3596640"/>
            <a:ext cx="8150699" cy="31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Devices Communicate ?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8</a:t>
            </a:fld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6D80E5A-6A40-4ECE-94B4-5EE49387D53E}"/>
              </a:ext>
            </a:extLst>
          </p:cNvPr>
          <p:cNvSpPr txBox="1">
            <a:spLocks/>
          </p:cNvSpPr>
          <p:nvPr/>
        </p:nvSpPr>
        <p:spPr>
          <a:xfrm>
            <a:off x="2437426" y="1937238"/>
            <a:ext cx="3992732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Mac Address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AE8C91AB-79AA-4CE5-A0B6-ECD66D896D8A}"/>
              </a:ext>
            </a:extLst>
          </p:cNvPr>
          <p:cNvSpPr txBox="1">
            <a:spLocks/>
          </p:cNvSpPr>
          <p:nvPr/>
        </p:nvSpPr>
        <p:spPr>
          <a:xfrm>
            <a:off x="1935480" y="2548966"/>
            <a:ext cx="4996625" cy="33540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Unique for each </a:t>
            </a:r>
            <a:r>
              <a:rPr lang="en-US" sz="2000" b="1" dirty="0"/>
              <a:t>Network</a:t>
            </a:r>
            <a:r>
              <a:rPr lang="en-US" sz="2000" dirty="0"/>
              <a:t>  interface </a:t>
            </a:r>
            <a:r>
              <a:rPr lang="en-US" sz="2000" b="1" dirty="0"/>
              <a:t>card (NIC)</a:t>
            </a:r>
            <a:r>
              <a:rPr lang="en-US" sz="2000" dirty="0"/>
              <a:t> .</a:t>
            </a:r>
          </a:p>
          <a:p>
            <a:r>
              <a:rPr lang="en-US" sz="2000" dirty="0"/>
              <a:t>Used in LANs.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36ADED3-6FD6-483B-98DB-BA81820BA7A3}"/>
              </a:ext>
            </a:extLst>
          </p:cNvPr>
          <p:cNvSpPr txBox="1">
            <a:spLocks/>
          </p:cNvSpPr>
          <p:nvPr/>
        </p:nvSpPr>
        <p:spPr>
          <a:xfrm>
            <a:off x="7506629" y="1969475"/>
            <a:ext cx="3999001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Ip Address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8CAFAD63-5CEF-440F-AB76-B60E0DF3C1E4}"/>
              </a:ext>
            </a:extLst>
          </p:cNvPr>
          <p:cNvSpPr txBox="1">
            <a:spLocks/>
          </p:cNvSpPr>
          <p:nvPr/>
        </p:nvSpPr>
        <p:spPr>
          <a:xfrm>
            <a:off x="7166957" y="2545738"/>
            <a:ext cx="4338674" cy="33540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Usually Dynamic.</a:t>
            </a:r>
          </a:p>
          <a:p>
            <a:r>
              <a:rPr lang="en-US" sz="2000" dirty="0"/>
              <a:t>Necessary for any networks communication outside LANs.</a:t>
            </a:r>
          </a:p>
        </p:txBody>
      </p:sp>
      <p:pic>
        <p:nvPicPr>
          <p:cNvPr id="1026" name="Picture 2" descr="بطاقة الشبكة - ويكيبيديا">
            <a:extLst>
              <a:ext uri="{FF2B5EF4-FFF2-40B4-BE49-F238E27FC236}">
                <a16:creationId xmlns:a16="http://schemas.microsoft.com/office/drawing/2014/main" id="{899EDB4B-E5AF-4316-B9B3-4BF95140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31" y="3192931"/>
            <a:ext cx="2201008" cy="162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find a MAC address">
            <a:extLst>
              <a:ext uri="{FF2B5EF4-FFF2-40B4-BE49-F238E27FC236}">
                <a16:creationId xmlns:a16="http://schemas.microsoft.com/office/drawing/2014/main" id="{5C8B4B64-8F0D-4DD6-B1B2-F280AAD2E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8" r="-4848" b="29359"/>
          <a:stretch/>
        </p:blipFill>
        <p:spPr bwMode="auto">
          <a:xfrm>
            <a:off x="2437426" y="5018686"/>
            <a:ext cx="3021888" cy="891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IP Communication Basics for Data Logger Users">
            <a:extLst>
              <a:ext uri="{FF2B5EF4-FFF2-40B4-BE49-F238E27FC236}">
                <a16:creationId xmlns:a16="http://schemas.microsoft.com/office/drawing/2014/main" id="{1505AAC5-E2CB-436A-9EE9-8CDC6538F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50848" r="25609" b="32353"/>
          <a:stretch/>
        </p:blipFill>
        <p:spPr bwMode="auto">
          <a:xfrm>
            <a:off x="7567263" y="5122924"/>
            <a:ext cx="3628782" cy="66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438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sz="2200" dirty="0"/>
              <a:t>We will use Peer-Peer Networks in the labs to simulate data link layer and physical layers protocols.</a:t>
            </a:r>
          </a:p>
          <a:p>
            <a:r>
              <a:rPr lang="en-US" sz="2200" dirty="0"/>
              <a:t>Usually two nodes only.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6F8DD-9B6C-41BA-8F01-5E472A53020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7F9A6207-F8CA-45BD-BEBA-DA6F6CD6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760" y="3642360"/>
            <a:ext cx="2087880" cy="2087880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A7802FBD-A206-4942-9D32-297A4BB8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4052" y="3642360"/>
            <a:ext cx="2087880" cy="2087880"/>
          </a:xfrm>
          <a:prstGeom prst="rect">
            <a:avLst/>
          </a:prstGeom>
        </p:spPr>
      </p:pic>
      <p:pic>
        <p:nvPicPr>
          <p:cNvPr id="6" name="Graphic 5" descr="Transfer">
            <a:extLst>
              <a:ext uri="{FF2B5EF4-FFF2-40B4-BE49-F238E27FC236}">
                <a16:creationId xmlns:a16="http://schemas.microsoft.com/office/drawing/2014/main" id="{68665289-8FF1-4089-A911-5B72DE704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4229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96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1619</Words>
  <Application>Microsoft Office PowerPoint</Application>
  <PresentationFormat>Widescreen</PresentationFormat>
  <Paragraphs>263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Georgia</vt:lpstr>
      <vt:lpstr>Google Sans</vt:lpstr>
      <vt:lpstr>Wingdings 3</vt:lpstr>
      <vt:lpstr>Wisp</vt:lpstr>
      <vt:lpstr>Introduction to Networking and Omnet++</vt:lpstr>
      <vt:lpstr>Contact information</vt:lpstr>
      <vt:lpstr>Work Year Grades </vt:lpstr>
      <vt:lpstr>Work Year Grades </vt:lpstr>
      <vt:lpstr>Today’s Outline </vt:lpstr>
      <vt:lpstr>Network applications </vt:lpstr>
      <vt:lpstr>Server-Client  vs Peer-Peer networks</vt:lpstr>
      <vt:lpstr>How Devices Communicate ?</vt:lpstr>
      <vt:lpstr>Labs:</vt:lpstr>
      <vt:lpstr>Omnet++ [https://doc.omnetpp.org/omnetpp/manual/] Introduction</vt:lpstr>
      <vt:lpstr>Omnet++ </vt:lpstr>
      <vt:lpstr>Omnet++ Component based architecture</vt:lpstr>
      <vt:lpstr>Omnet++ component based architecture</vt:lpstr>
      <vt:lpstr>Omnet++ Hierarchical Modules</vt:lpstr>
      <vt:lpstr>Omnet++ Hierarchical Modules</vt:lpstr>
      <vt:lpstr>Omnet++ Hierarchical Modules</vt:lpstr>
      <vt:lpstr>Omnet++ Hierarchical Modules Example</vt:lpstr>
      <vt:lpstr>Omnet++ Hierarchical Modules Example</vt:lpstr>
      <vt:lpstr>Omnet++ Hierarchical Modules</vt:lpstr>
      <vt:lpstr>Omnet++ Hierarchical Modules</vt:lpstr>
      <vt:lpstr>Omnet++ Hierarchical Modules</vt:lpstr>
      <vt:lpstr>Omnet++ Hierarchical Modules</vt:lpstr>
      <vt:lpstr>Omnet++ Gates</vt:lpstr>
      <vt:lpstr>Omnet++ Connections </vt:lpstr>
      <vt:lpstr>Omnet++ Messages </vt:lpstr>
      <vt:lpstr>Omnet++ Messages </vt:lpstr>
      <vt:lpstr>Omnet++ Messages </vt:lpstr>
      <vt:lpstr>Omnet++ Extra Notes </vt:lpstr>
      <vt:lpstr>Omnet++ Installation </vt:lpstr>
      <vt:lpstr>Omnet++ Lab1 requirement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 cmp</dc:creator>
  <cp:lastModifiedBy>salma cmp</cp:lastModifiedBy>
  <cp:revision>172</cp:revision>
  <dcterms:created xsi:type="dcterms:W3CDTF">2018-09-21T19:29:51Z</dcterms:created>
  <dcterms:modified xsi:type="dcterms:W3CDTF">2024-09-27T15:53:58Z</dcterms:modified>
</cp:coreProperties>
</file>